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80" r:id="rId20"/>
    <p:sldId id="281" r:id="rId21"/>
    <p:sldId id="282" r:id="rId22"/>
    <p:sldId id="284" r:id="rId23"/>
    <p:sldId id="279" r:id="rId24"/>
    <p:sldId id="283" r:id="rId25"/>
    <p:sldId id="262" r:id="rId26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820B"/>
    <a:srgbClr val="F497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63" autoAdjust="0"/>
  </p:normalViewPr>
  <p:slideViewPr>
    <p:cSldViewPr>
      <p:cViewPr varScale="1">
        <p:scale>
          <a:sx n="70" d="100"/>
          <a:sy n="70" d="100"/>
        </p:scale>
        <p:origin x="-116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31. 10. 2016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31. 10. 2016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31. 10. 2016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31. 10. 2016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31. 10. 2016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31. 10. 2016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31. 10. 2016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31. 10. 2016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31. 10. 2016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31. 10. 2016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31. 10. 2016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2E2F3-A957-4897-AE39-228CC061DCDB}" type="datetimeFigureOut">
              <a:rPr lang="sk-SK" smtClean="0"/>
              <a:t>31. 10. 2016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7.jpg"/><Relationship Id="rId5" Type="http://schemas.openxmlformats.org/officeDocument/2006/relationships/image" Target="../media/image10.pn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0.png"/><Relationship Id="rId4" Type="http://schemas.openxmlformats.org/officeDocument/2006/relationships/image" Target="../media/image24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8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39552" y="2420888"/>
            <a:ext cx="7772400" cy="1944216"/>
          </a:xfrm>
        </p:spPr>
        <p:txBody>
          <a:bodyPr>
            <a:noAutofit/>
          </a:bodyPr>
          <a:lstStyle/>
          <a:p>
            <a:r>
              <a:rPr lang="sk-SK" b="1" dirty="0" smtClean="0">
                <a:solidFill>
                  <a:srgbClr val="002060"/>
                </a:solidFill>
              </a:rPr>
              <a:t>ZRAKÁČ</a:t>
            </a:r>
            <a:r>
              <a:rPr lang="sk-SK" b="1" dirty="0">
                <a:solidFill>
                  <a:srgbClr val="002060"/>
                </a:solidFill>
              </a:rPr>
              <a:t/>
            </a:r>
            <a:br>
              <a:rPr lang="sk-SK" b="1" dirty="0">
                <a:solidFill>
                  <a:srgbClr val="002060"/>
                </a:solidFill>
              </a:rPr>
            </a:br>
            <a:r>
              <a:rPr lang="sk-SK" b="1" dirty="0" smtClean="0">
                <a:solidFill>
                  <a:srgbClr val="002060"/>
                </a:solidFill>
              </a:rPr>
              <a:t>divadelný </a:t>
            </a:r>
            <a:r>
              <a:rPr lang="sk-SK" b="1" dirty="0">
                <a:solidFill>
                  <a:srgbClr val="002060"/>
                </a:solidFill>
              </a:rPr>
              <a:t>súbor nevidiacich, slabozrakých a vidiacich </a:t>
            </a:r>
            <a:r>
              <a:rPr lang="sk-SK" b="1" dirty="0" smtClean="0">
                <a:solidFill>
                  <a:srgbClr val="002060"/>
                </a:solidFill>
              </a:rPr>
              <a:t>hercov</a:t>
            </a:r>
            <a:endParaRPr lang="sk-SK" dirty="0">
              <a:solidFill>
                <a:srgbClr val="002060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699792" y="5157192"/>
            <a:ext cx="6184776" cy="1440160"/>
          </a:xfrm>
        </p:spPr>
        <p:txBody>
          <a:bodyPr>
            <a:normAutofit lnSpcReduction="10000"/>
          </a:bodyPr>
          <a:lstStyle/>
          <a:p>
            <a:pPr algn="r"/>
            <a:r>
              <a:rPr lang="sk-SK" sz="2800" b="1" dirty="0" smtClean="0"/>
              <a:t>Konferencia o</a:t>
            </a:r>
            <a:endParaRPr lang="sk-SK" sz="2800" b="1" dirty="0"/>
          </a:p>
          <a:p>
            <a:pPr algn="r"/>
            <a:r>
              <a:rPr lang="sk-SK" sz="2800" b="1" dirty="0" smtClean="0"/>
              <a:t>sprístupňovaní </a:t>
            </a:r>
            <a:r>
              <a:rPr lang="sk-SK" sz="2800" b="1" dirty="0"/>
              <a:t>kultúry </a:t>
            </a:r>
            <a:r>
              <a:rPr lang="sk-SK" sz="2800" b="1" dirty="0" err="1"/>
              <a:t>NaS</a:t>
            </a:r>
            <a:r>
              <a:rPr lang="sk-SK" sz="2800" b="1" dirty="0"/>
              <a:t> osobám</a:t>
            </a:r>
          </a:p>
          <a:p>
            <a:pPr algn="r"/>
            <a:r>
              <a:rPr lang="sk-SK" sz="2800" b="1" dirty="0" smtClean="0"/>
              <a:t>Poprad, 3.11.</a:t>
            </a:r>
            <a:r>
              <a:rPr lang="en-US" sz="2800" b="1" dirty="0" smtClean="0"/>
              <a:t>201</a:t>
            </a:r>
            <a:r>
              <a:rPr lang="sk-SK" sz="2800" b="1" dirty="0" smtClean="0"/>
              <a:t>6</a:t>
            </a:r>
            <a:endParaRPr lang="en-US" sz="2800" b="1" dirty="0"/>
          </a:p>
          <a:p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225404" y="6051209"/>
            <a:ext cx="2395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b="1" dirty="0">
                <a:solidFill>
                  <a:schemeClr val="tx1">
                    <a:tint val="75000"/>
                  </a:schemeClr>
                </a:solidFill>
              </a:rPr>
              <a:t>Stanislav Sokol</a:t>
            </a:r>
          </a:p>
        </p:txBody>
      </p:sp>
    </p:spTree>
    <p:extLst>
      <p:ext uri="{BB962C8B-B14F-4D97-AF65-F5344CB8AC3E}">
        <p14:creationId xmlns:p14="http://schemas.microsoft.com/office/powerpoint/2010/main" val="167684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35696" y="116632"/>
            <a:ext cx="6120680" cy="1287016"/>
          </a:xfrm>
        </p:spPr>
        <p:txBody>
          <a:bodyPr>
            <a:normAutofit/>
          </a:bodyPr>
          <a:lstStyle/>
          <a:p>
            <a:r>
              <a:rPr lang="sk-SK" sz="4800" b="1" dirty="0" smtClean="0">
                <a:solidFill>
                  <a:srgbClr val="DB820B"/>
                </a:solidFill>
              </a:rPr>
              <a:t>Vznik divadla</a:t>
            </a:r>
            <a:endParaRPr lang="sk-SK" sz="4800" b="1" dirty="0">
              <a:solidFill>
                <a:srgbClr val="DB820B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373585" y="1470329"/>
            <a:ext cx="5976664" cy="21026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sz="3000" dirty="0" smtClean="0"/>
              <a:t>Na jar 2010 prichádza režisér Jozef </a:t>
            </a:r>
            <a:r>
              <a:rPr lang="sk-SK" sz="3000" dirty="0" err="1" smtClean="0"/>
              <a:t>Pražmári</a:t>
            </a:r>
            <a:r>
              <a:rPr lang="sk-SK" sz="3000" dirty="0" smtClean="0"/>
              <a:t> </a:t>
            </a:r>
            <a:r>
              <a:rPr lang="en-US" sz="3000" dirty="0" smtClean="0"/>
              <a:t>(</a:t>
            </a:r>
            <a:r>
              <a:rPr lang="sk-SK" sz="3000" dirty="0" err="1" smtClean="0"/>
              <a:t>Pepo</a:t>
            </a:r>
            <a:r>
              <a:rPr lang="en-US" sz="3000" dirty="0" smtClean="0"/>
              <a:t>)</a:t>
            </a:r>
            <a:r>
              <a:rPr lang="sk-SK" sz="3000" dirty="0" smtClean="0"/>
              <a:t> na ÚNSS v Bratislave s ponukou založiť súbor divadelných nadšencov so </a:t>
            </a:r>
            <a:r>
              <a:rPr lang="sk-SK" sz="3000" dirty="0" err="1" smtClean="0"/>
              <a:t>ZrP</a:t>
            </a:r>
            <a:endParaRPr lang="sk-SK" sz="3000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739058"/>
            <a:ext cx="1573922" cy="228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692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35696" y="116632"/>
            <a:ext cx="6120680" cy="1287016"/>
          </a:xfrm>
        </p:spPr>
        <p:txBody>
          <a:bodyPr>
            <a:normAutofit/>
          </a:bodyPr>
          <a:lstStyle/>
          <a:p>
            <a:r>
              <a:rPr lang="sk-SK" sz="4800" b="1" dirty="0" smtClean="0">
                <a:solidFill>
                  <a:srgbClr val="DB820B"/>
                </a:solidFill>
              </a:rPr>
              <a:t>Prvé kroky</a:t>
            </a:r>
            <a:endParaRPr lang="sk-SK" sz="4800" b="1" dirty="0">
              <a:solidFill>
                <a:srgbClr val="DB820B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373585" y="1470329"/>
            <a:ext cx="5976664" cy="4334935"/>
          </a:xfrm>
        </p:spPr>
        <p:txBody>
          <a:bodyPr>
            <a:noAutofit/>
          </a:bodyPr>
          <a:lstStyle/>
          <a:p>
            <a:r>
              <a:rPr lang="sk-SK" sz="2800" dirty="0" smtClean="0"/>
              <a:t>Prví odvážlivci absolvujú herecké cvičenia v Divadle </a:t>
            </a:r>
            <a:r>
              <a:rPr lang="sk-SK" sz="2800" dirty="0" err="1" smtClean="0"/>
              <a:t>a.ha</a:t>
            </a:r>
            <a:r>
              <a:rPr lang="sk-SK" sz="2800" dirty="0" smtClean="0"/>
              <a:t>. na Školskej ul. </a:t>
            </a:r>
            <a:r>
              <a:rPr lang="sk-SK" sz="2800" dirty="0"/>
              <a:t>v</a:t>
            </a:r>
            <a:r>
              <a:rPr lang="sk-SK" sz="2800" dirty="0" smtClean="0"/>
              <a:t> Bratislave</a:t>
            </a:r>
          </a:p>
          <a:p>
            <a:r>
              <a:rPr lang="sk-SK" sz="2800" dirty="0" smtClean="0"/>
              <a:t>Trénujú reč tela, javiskový prejav, prirodzené vystupovanie, učia sa prvé texty</a:t>
            </a:r>
          </a:p>
          <a:p>
            <a:r>
              <a:rPr lang="sk-SK" sz="2800" dirty="0" smtClean="0"/>
              <a:t>Prví adepti: </a:t>
            </a:r>
            <a:r>
              <a:rPr lang="sk-SK" sz="2800" dirty="0" err="1" smtClean="0"/>
              <a:t>Barániková</a:t>
            </a:r>
            <a:r>
              <a:rPr lang="sk-SK" sz="2800" dirty="0" smtClean="0"/>
              <a:t>, </a:t>
            </a:r>
            <a:r>
              <a:rPr lang="sk-SK" sz="2800" dirty="0" err="1" smtClean="0"/>
              <a:t>Kačiaková</a:t>
            </a:r>
            <a:r>
              <a:rPr lang="sk-SK" sz="2800" dirty="0" smtClean="0"/>
              <a:t>, Sokol, </a:t>
            </a:r>
            <a:r>
              <a:rPr lang="sk-SK" sz="2800" dirty="0" err="1" smtClean="0"/>
              <a:t>Zbranek</a:t>
            </a:r>
            <a:r>
              <a:rPr lang="en-US" sz="2800" dirty="0" smtClean="0"/>
              <a:t>,</a:t>
            </a:r>
            <a:r>
              <a:rPr lang="sk-SK" sz="2800" dirty="0" smtClean="0"/>
              <a:t> </a:t>
            </a:r>
            <a:r>
              <a:rPr lang="en-US" sz="2800" dirty="0" smtClean="0"/>
              <a:t>(</a:t>
            </a:r>
            <a:r>
              <a:rPr lang="en-US" sz="2800" dirty="0" err="1" smtClean="0"/>
              <a:t>Koren</a:t>
            </a:r>
            <a:r>
              <a:rPr lang="sk-SK" sz="2800" dirty="0" smtClean="0"/>
              <a:t>čík, </a:t>
            </a:r>
            <a:r>
              <a:rPr lang="sk-SK" sz="2800" dirty="0" err="1" smtClean="0"/>
              <a:t>Herceg</a:t>
            </a:r>
            <a:r>
              <a:rPr lang="sk-SK" sz="2800" dirty="0" smtClean="0"/>
              <a:t>, </a:t>
            </a:r>
            <a:r>
              <a:rPr lang="sk-SK" sz="2800" dirty="0" err="1" smtClean="0"/>
              <a:t>Hóková</a:t>
            </a:r>
            <a:r>
              <a:rPr lang="sk-SK" sz="2800" dirty="0" smtClean="0"/>
              <a:t>, </a:t>
            </a:r>
            <a:r>
              <a:rPr lang="sk-SK" sz="2800" dirty="0" err="1" smtClean="0"/>
              <a:t>Balašková</a:t>
            </a:r>
            <a:r>
              <a:rPr lang="sk-SK" sz="2800" dirty="0" smtClean="0"/>
              <a:t>, Cesnaková</a:t>
            </a:r>
            <a:r>
              <a:rPr lang="en-US" sz="2800" dirty="0" smtClean="0"/>
              <a:t>)</a:t>
            </a:r>
            <a:endParaRPr lang="sk-SK" sz="2800" dirty="0" smtClean="0"/>
          </a:p>
          <a:p>
            <a:endParaRPr lang="sk-SK" sz="2800" dirty="0" smtClean="0"/>
          </a:p>
        </p:txBody>
      </p:sp>
    </p:spTree>
    <p:extLst>
      <p:ext uri="{BB962C8B-B14F-4D97-AF65-F5344CB8AC3E}">
        <p14:creationId xmlns:p14="http://schemas.microsoft.com/office/powerpoint/2010/main" val="3395031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3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95736" y="116632"/>
            <a:ext cx="6336704" cy="1287016"/>
          </a:xfrm>
        </p:spPr>
        <p:txBody>
          <a:bodyPr>
            <a:normAutofit/>
          </a:bodyPr>
          <a:lstStyle/>
          <a:p>
            <a:r>
              <a:rPr lang="sk-SK" sz="4800" b="1" dirty="0" smtClean="0">
                <a:solidFill>
                  <a:srgbClr val="DB820B"/>
                </a:solidFill>
              </a:rPr>
              <a:t>2010: Rok </a:t>
            </a:r>
            <a:r>
              <a:rPr lang="sk-SK" sz="4800" b="1" dirty="0" err="1" smtClean="0">
                <a:solidFill>
                  <a:srgbClr val="DB820B"/>
                </a:solidFill>
              </a:rPr>
              <a:t>Shakespearea</a:t>
            </a:r>
            <a:endParaRPr lang="sk-SK" sz="4800" b="1" dirty="0">
              <a:solidFill>
                <a:srgbClr val="DB820B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907704" y="1470329"/>
            <a:ext cx="6442545" cy="4694975"/>
          </a:xfrm>
        </p:spPr>
        <p:txBody>
          <a:bodyPr>
            <a:noAutofit/>
          </a:bodyPr>
          <a:lstStyle/>
          <a:p>
            <a:r>
              <a:rPr lang="sk-SK" sz="3000" dirty="0" err="1" smtClean="0"/>
              <a:t>Rómeo</a:t>
            </a:r>
            <a:r>
              <a:rPr lang="sk-SK" sz="3000" dirty="0" smtClean="0"/>
              <a:t> a Júlia 2010</a:t>
            </a:r>
          </a:p>
          <a:p>
            <a:r>
              <a:rPr lang="sk-SK" sz="3000" dirty="0" smtClean="0"/>
              <a:t>Upravený text tragédie </a:t>
            </a:r>
            <a:r>
              <a:rPr lang="sk-SK" sz="3000" dirty="0" err="1" smtClean="0"/>
              <a:t>Rómeo</a:t>
            </a:r>
            <a:r>
              <a:rPr lang="sk-SK" sz="3000" dirty="0" smtClean="0"/>
              <a:t> a Júlia</a:t>
            </a:r>
          </a:p>
          <a:p>
            <a:r>
              <a:rPr lang="sk-SK" sz="3000" dirty="0" smtClean="0"/>
              <a:t>V lete posilnili súbor Matúš </a:t>
            </a:r>
            <a:r>
              <a:rPr lang="sk-SK" sz="3000" dirty="0" err="1" smtClean="0"/>
              <a:t>Kvietik</a:t>
            </a:r>
            <a:r>
              <a:rPr lang="sk-SK" sz="3000" dirty="0" smtClean="0"/>
              <a:t> a Kristína Prekopová</a:t>
            </a:r>
          </a:p>
          <a:p>
            <a:r>
              <a:rPr lang="sk-SK" sz="3000" dirty="0" smtClean="0"/>
              <a:t>Spolupráca so scénografmi bratmi </a:t>
            </a:r>
            <a:r>
              <a:rPr lang="sk-SK" sz="3000" dirty="0" err="1" smtClean="0"/>
              <a:t>Daubravovcami</a:t>
            </a:r>
            <a:r>
              <a:rPr lang="sk-SK" sz="3000" dirty="0" smtClean="0"/>
              <a:t> </a:t>
            </a:r>
            <a:r>
              <a:rPr lang="en-US" sz="3000" dirty="0" smtClean="0"/>
              <a:t>(</a:t>
            </a:r>
            <a:r>
              <a:rPr lang="en-US" sz="3000" dirty="0" err="1" smtClean="0"/>
              <a:t>sc</a:t>
            </a:r>
            <a:r>
              <a:rPr lang="sk-SK" sz="3000" dirty="0" err="1" smtClean="0"/>
              <a:t>éna</a:t>
            </a:r>
            <a:r>
              <a:rPr lang="sk-SK" sz="3000" dirty="0" smtClean="0"/>
              <a:t>, </a:t>
            </a:r>
            <a:r>
              <a:rPr lang="sk-SK" sz="3000" dirty="0" err="1" smtClean="0"/>
              <a:t>kostými</a:t>
            </a:r>
            <a:r>
              <a:rPr lang="en-US" sz="3000" dirty="0" smtClean="0"/>
              <a:t>)</a:t>
            </a:r>
            <a:r>
              <a:rPr lang="sk-SK" sz="3000" dirty="0"/>
              <a:t> </a:t>
            </a:r>
            <a:r>
              <a:rPr lang="sk-SK" sz="3000" dirty="0" smtClean="0"/>
              <a:t>a hercom Danielom Fischerom </a:t>
            </a:r>
            <a:r>
              <a:rPr lang="en-US" sz="3000" dirty="0" smtClean="0"/>
              <a:t>(</a:t>
            </a:r>
            <a:r>
              <a:rPr lang="sk-SK" sz="3000" dirty="0" smtClean="0"/>
              <a:t>hudba</a:t>
            </a:r>
            <a:r>
              <a:rPr lang="en-US" sz="3000" dirty="0" smtClean="0"/>
              <a:t>)</a:t>
            </a:r>
            <a:endParaRPr lang="sk-SK" sz="3000" dirty="0" smtClean="0"/>
          </a:p>
          <a:p>
            <a:r>
              <a:rPr lang="sk-SK" sz="3000" dirty="0" smtClean="0"/>
              <a:t>Premiéra </a:t>
            </a:r>
            <a:r>
              <a:rPr lang="en-US" sz="3000" dirty="0" smtClean="0"/>
              <a:t>(a </a:t>
            </a:r>
            <a:r>
              <a:rPr lang="en-US" sz="3000" dirty="0" err="1" smtClean="0"/>
              <a:t>vernis</a:t>
            </a:r>
            <a:r>
              <a:rPr lang="sk-SK" sz="3000" dirty="0" err="1" smtClean="0"/>
              <a:t>áž</a:t>
            </a:r>
            <a:r>
              <a:rPr lang="en-US" sz="3000" dirty="0" smtClean="0"/>
              <a:t>)</a:t>
            </a:r>
            <a:r>
              <a:rPr lang="sk-SK" sz="3000" dirty="0" smtClean="0"/>
              <a:t> na doskách Malej scény 18.12.2010 - ukážka</a:t>
            </a: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526035"/>
            <a:ext cx="1199109" cy="1455034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32428"/>
            <a:ext cx="1068908" cy="1584176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73" y="5157192"/>
            <a:ext cx="998736" cy="1425615"/>
          </a:xfrm>
          <a:prstGeom prst="rect">
            <a:avLst/>
          </a:prstGeom>
        </p:spPr>
      </p:pic>
      <p:pic>
        <p:nvPicPr>
          <p:cNvPr id="7" name="Audio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44208" y="610524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49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560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" y="332656"/>
            <a:ext cx="9184651" cy="6126163"/>
          </a:xfrm>
        </p:spPr>
      </p:pic>
    </p:spTree>
    <p:extLst>
      <p:ext uri="{BB962C8B-B14F-4D97-AF65-F5344CB8AC3E}">
        <p14:creationId xmlns:p14="http://schemas.microsoft.com/office/powerpoint/2010/main" val="144969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Zástupný symbol obsahu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656"/>
            <a:ext cx="9332927" cy="6225063"/>
          </a:xfrm>
        </p:spPr>
      </p:pic>
    </p:spTree>
    <p:extLst>
      <p:ext uri="{BB962C8B-B14F-4D97-AF65-F5344CB8AC3E}">
        <p14:creationId xmlns:p14="http://schemas.microsoft.com/office/powerpoint/2010/main" val="16798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obsah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1" y="332656"/>
            <a:ext cx="9332927" cy="6225063"/>
          </a:xfrm>
        </p:spPr>
      </p:pic>
    </p:spTree>
    <p:extLst>
      <p:ext uri="{BB962C8B-B14F-4D97-AF65-F5344CB8AC3E}">
        <p14:creationId xmlns:p14="http://schemas.microsoft.com/office/powerpoint/2010/main" val="226188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Zástupný symbol obsahu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484784"/>
            <a:ext cx="6611155" cy="3624262"/>
          </a:xfrm>
        </p:spPr>
      </p:pic>
    </p:spTree>
    <p:extLst>
      <p:ext uri="{BB962C8B-B14F-4D97-AF65-F5344CB8AC3E}">
        <p14:creationId xmlns:p14="http://schemas.microsoft.com/office/powerpoint/2010/main" val="210072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59152" y="116632"/>
            <a:ext cx="6336704" cy="1287016"/>
          </a:xfrm>
        </p:spPr>
        <p:txBody>
          <a:bodyPr>
            <a:normAutofit/>
          </a:bodyPr>
          <a:lstStyle/>
          <a:p>
            <a:r>
              <a:rPr lang="sk-SK" sz="4800" b="1" dirty="0" smtClean="0">
                <a:solidFill>
                  <a:srgbClr val="DB820B"/>
                </a:solidFill>
              </a:rPr>
              <a:t>2011: Rok repríz</a:t>
            </a:r>
            <a:endParaRPr lang="sk-SK" sz="4800" b="1" dirty="0">
              <a:solidFill>
                <a:srgbClr val="DB820B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979712" y="1412776"/>
            <a:ext cx="6442545" cy="4694975"/>
          </a:xfrm>
        </p:spPr>
        <p:txBody>
          <a:bodyPr>
            <a:noAutofit/>
          </a:bodyPr>
          <a:lstStyle/>
          <a:p>
            <a:r>
              <a:rPr lang="sk-SK" sz="3000" dirty="0" smtClean="0"/>
              <a:t>Projekt vo VÚB Nadácii a ďalšia podpora zo strany ÚNSS</a:t>
            </a:r>
          </a:p>
          <a:p>
            <a:r>
              <a:rPr lang="sk-SK" sz="3000" dirty="0" smtClean="0"/>
              <a:t>V marci prichádza do súboru Jakub Gabriel </a:t>
            </a:r>
            <a:r>
              <a:rPr lang="en-US" sz="3000" dirty="0" smtClean="0"/>
              <a:t>(</a:t>
            </a:r>
            <a:r>
              <a:rPr lang="en-US" sz="3000" dirty="0" err="1" smtClean="0"/>
              <a:t>vymenil</a:t>
            </a:r>
            <a:r>
              <a:rPr lang="en-US" sz="3000" dirty="0" smtClean="0"/>
              <a:t> M. </a:t>
            </a:r>
            <a:r>
              <a:rPr lang="en-US" sz="3000" dirty="0" err="1" smtClean="0"/>
              <a:t>Kvietika</a:t>
            </a:r>
            <a:r>
              <a:rPr lang="en-US" sz="3000" dirty="0" smtClean="0"/>
              <a:t>)</a:t>
            </a:r>
            <a:endParaRPr lang="sk-SK" sz="3000" dirty="0" smtClean="0"/>
          </a:p>
          <a:p>
            <a:r>
              <a:rPr lang="sk-SK" sz="3000" dirty="0" smtClean="0"/>
              <a:t>Na jar bolo založené OZ Divadlo </a:t>
            </a:r>
            <a:r>
              <a:rPr lang="sk-SK" sz="3000" dirty="0" err="1" smtClean="0"/>
              <a:t>Zrakáč</a:t>
            </a:r>
            <a:endParaRPr lang="sk-SK" sz="3000" dirty="0" smtClean="0"/>
          </a:p>
          <a:p>
            <a:r>
              <a:rPr lang="sk-SK" sz="3000" dirty="0"/>
              <a:t>Reprízy v </a:t>
            </a:r>
            <a:r>
              <a:rPr lang="sk-SK" sz="3000" dirty="0" smtClean="0"/>
              <a:t>Staromestskom centre kultúry na Školskej ul., Pezinok, DAB Nitra, divadlo Levoča </a:t>
            </a:r>
            <a:r>
              <a:rPr lang="en-US" sz="3000" dirty="0" smtClean="0"/>
              <a:t>(</a:t>
            </a:r>
            <a:r>
              <a:rPr lang="sk-SK" sz="3000" dirty="0" smtClean="0"/>
              <a:t>Ú</a:t>
            </a:r>
            <a:r>
              <a:rPr lang="en-US" sz="3000" dirty="0" smtClean="0"/>
              <a:t>NSS)</a:t>
            </a:r>
            <a:endParaRPr lang="sk-SK" sz="3000" dirty="0" smtClean="0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40" y="3131250"/>
            <a:ext cx="1008112" cy="182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65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51720" y="116632"/>
            <a:ext cx="6336704" cy="1287016"/>
          </a:xfrm>
        </p:spPr>
        <p:txBody>
          <a:bodyPr>
            <a:normAutofit/>
          </a:bodyPr>
          <a:lstStyle/>
          <a:p>
            <a:r>
              <a:rPr lang="sk-SK" sz="4800" b="1" dirty="0" smtClean="0">
                <a:solidFill>
                  <a:srgbClr val="DB820B"/>
                </a:solidFill>
              </a:rPr>
              <a:t>2012: Rok šibalstiev</a:t>
            </a:r>
            <a:endParaRPr lang="sk-SK" sz="4800" b="1" dirty="0">
              <a:solidFill>
                <a:srgbClr val="DB820B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763688" y="1268760"/>
            <a:ext cx="6912768" cy="5328592"/>
          </a:xfrm>
        </p:spPr>
        <p:txBody>
          <a:bodyPr>
            <a:noAutofit/>
          </a:bodyPr>
          <a:lstStyle/>
          <a:p>
            <a:r>
              <a:rPr lang="sk-SK" sz="3000" dirty="0" smtClean="0"/>
              <a:t>Prichádzajú noví členovia: </a:t>
            </a:r>
            <a:r>
              <a:rPr lang="sk-SK" sz="3000" dirty="0" err="1" smtClean="0"/>
              <a:t>Svetko</a:t>
            </a:r>
            <a:r>
              <a:rPr lang="sk-SK" sz="3000" dirty="0" smtClean="0"/>
              <a:t>, Hlina, </a:t>
            </a:r>
            <a:r>
              <a:rPr lang="sk-SK" sz="3000" dirty="0" err="1" smtClean="0"/>
              <a:t>Milošovičová</a:t>
            </a:r>
            <a:r>
              <a:rPr lang="sk-SK" sz="3000" dirty="0" smtClean="0"/>
              <a:t>, </a:t>
            </a:r>
            <a:r>
              <a:rPr lang="sk-SK" sz="3000" dirty="0" err="1" smtClean="0"/>
              <a:t>Gombárik</a:t>
            </a:r>
            <a:r>
              <a:rPr lang="sk-SK" sz="3000" dirty="0" smtClean="0"/>
              <a:t>, </a:t>
            </a:r>
            <a:r>
              <a:rPr lang="sk-SK" sz="3000" dirty="0" err="1" smtClean="0"/>
              <a:t>Janotka</a:t>
            </a:r>
            <a:r>
              <a:rPr lang="sk-SK" sz="3000" dirty="0" smtClean="0"/>
              <a:t>, </a:t>
            </a:r>
            <a:r>
              <a:rPr lang="sk-SK" sz="3000" dirty="0" err="1" smtClean="0"/>
              <a:t>Šudíková</a:t>
            </a:r>
            <a:endParaRPr lang="sk-SK" sz="3000" dirty="0" smtClean="0"/>
          </a:p>
          <a:p>
            <a:r>
              <a:rPr lang="sk-SK" sz="3000" dirty="0"/>
              <a:t>Študentove </a:t>
            </a:r>
            <a:r>
              <a:rPr lang="sk-SK" sz="3000" dirty="0" smtClean="0"/>
              <a:t>šibalstvá - </a:t>
            </a:r>
            <a:r>
              <a:rPr lang="pt-BR" sz="3000" dirty="0"/>
              <a:t>komédia na motívy moralít Hansa </a:t>
            </a:r>
            <a:r>
              <a:rPr lang="pt-BR" sz="3000" dirty="0" smtClean="0"/>
              <a:t>Sachsa</a:t>
            </a:r>
            <a:endParaRPr lang="sk-SK" sz="3000" dirty="0" smtClean="0"/>
          </a:p>
          <a:p>
            <a:r>
              <a:rPr lang="sk-SK" sz="3000" dirty="0" smtClean="0"/>
              <a:t>Premiéra 4.4.2012 na Školskej ul., ukážka</a:t>
            </a:r>
          </a:p>
          <a:p>
            <a:r>
              <a:rPr lang="sk-SK" sz="3000" dirty="0" smtClean="0"/>
              <a:t>Reprízy: Bratislava a DAB Nitra</a:t>
            </a:r>
          </a:p>
          <a:p>
            <a:r>
              <a:rPr lang="sk-SK" sz="3000" dirty="0" smtClean="0"/>
              <a:t>Presun do Štúdia 12 na Jakubovom nám.</a:t>
            </a:r>
          </a:p>
          <a:p>
            <a:r>
              <a:rPr lang="sk-SK" sz="3000" dirty="0" smtClean="0"/>
              <a:t>Koncom roka personálna obmena súboru </a:t>
            </a:r>
            <a:r>
              <a:rPr lang="en-US" sz="2400" dirty="0" smtClean="0"/>
              <a:t>(</a:t>
            </a:r>
            <a:r>
              <a:rPr lang="en-US" sz="2400" dirty="0" err="1" smtClean="0"/>
              <a:t>Pra</a:t>
            </a:r>
            <a:r>
              <a:rPr lang="sk-SK" sz="2400" dirty="0" err="1" smtClean="0"/>
              <a:t>žmári</a:t>
            </a:r>
            <a:r>
              <a:rPr lang="sk-SK" sz="2400" dirty="0" smtClean="0"/>
              <a:t>, </a:t>
            </a:r>
            <a:r>
              <a:rPr lang="sk-SK" sz="2400" dirty="0" err="1" smtClean="0"/>
              <a:t>Kačiaková</a:t>
            </a:r>
            <a:r>
              <a:rPr lang="sk-SK" sz="2400" dirty="0" smtClean="0"/>
              <a:t>, Gabriel, Prekopová</a:t>
            </a:r>
            <a:r>
              <a:rPr lang="en-US" sz="3000" dirty="0" smtClean="0"/>
              <a:t>)</a:t>
            </a:r>
            <a:endParaRPr lang="sk-SK" sz="3000" dirty="0" smtClean="0"/>
          </a:p>
          <a:p>
            <a:endParaRPr lang="sk-SK" sz="3000" dirty="0" smtClean="0"/>
          </a:p>
        </p:txBody>
      </p:sp>
      <p:pic>
        <p:nvPicPr>
          <p:cNvPr id="4" name="02 Audio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40352" y="4149080"/>
            <a:ext cx="609600" cy="609600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136" y="5905319"/>
            <a:ext cx="2156864" cy="95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764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923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56" y="258388"/>
            <a:ext cx="8358503" cy="6410972"/>
          </a:xfrm>
        </p:spPr>
      </p:pic>
    </p:spTree>
    <p:extLst>
      <p:ext uri="{BB962C8B-B14F-4D97-AF65-F5344CB8AC3E}">
        <p14:creationId xmlns:p14="http://schemas.microsoft.com/office/powerpoint/2010/main" val="14446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Zástupný symbol obsahu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88640"/>
            <a:ext cx="8060170" cy="6432016"/>
          </a:xfrm>
        </p:spPr>
      </p:pic>
    </p:spTree>
    <p:extLst>
      <p:ext uri="{BB962C8B-B14F-4D97-AF65-F5344CB8AC3E}">
        <p14:creationId xmlns:p14="http://schemas.microsoft.com/office/powerpoint/2010/main" val="147589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269" y="1600200"/>
            <a:ext cx="6675461" cy="4525963"/>
          </a:xfrm>
        </p:spPr>
      </p:pic>
    </p:spTree>
    <p:extLst>
      <p:ext uri="{BB962C8B-B14F-4D97-AF65-F5344CB8AC3E}">
        <p14:creationId xmlns:p14="http://schemas.microsoft.com/office/powerpoint/2010/main" val="386043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514" y="1600200"/>
            <a:ext cx="6530971" cy="4525963"/>
          </a:xfrm>
        </p:spPr>
      </p:pic>
    </p:spTree>
    <p:extLst>
      <p:ext uri="{BB962C8B-B14F-4D97-AF65-F5344CB8AC3E}">
        <p14:creationId xmlns:p14="http://schemas.microsoft.com/office/powerpoint/2010/main" val="386043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Zástupný symbol obsahu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38" y="116632"/>
            <a:ext cx="8864054" cy="6408712"/>
          </a:xfrm>
        </p:spPr>
      </p:pic>
    </p:spTree>
    <p:extLst>
      <p:ext uri="{BB962C8B-B14F-4D97-AF65-F5344CB8AC3E}">
        <p14:creationId xmlns:p14="http://schemas.microsoft.com/office/powerpoint/2010/main" val="361061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51720" y="116632"/>
            <a:ext cx="6336704" cy="1287016"/>
          </a:xfrm>
        </p:spPr>
        <p:txBody>
          <a:bodyPr>
            <a:normAutofit/>
          </a:bodyPr>
          <a:lstStyle/>
          <a:p>
            <a:r>
              <a:rPr lang="sk-SK" sz="4800" b="1" dirty="0" smtClean="0">
                <a:solidFill>
                  <a:srgbClr val="DB820B"/>
                </a:solidFill>
              </a:rPr>
              <a:t>2013: Rok improvizácií</a:t>
            </a:r>
            <a:endParaRPr lang="sk-SK" sz="4800" b="1" dirty="0">
              <a:solidFill>
                <a:srgbClr val="DB820B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835696" y="1268760"/>
            <a:ext cx="6912768" cy="5328592"/>
          </a:xfrm>
        </p:spPr>
        <p:txBody>
          <a:bodyPr>
            <a:noAutofit/>
          </a:bodyPr>
          <a:lstStyle/>
          <a:p>
            <a:r>
              <a:rPr lang="sk-SK" sz="3000" dirty="0" smtClean="0"/>
              <a:t>Predsedníčkou OZ sa stáva Silvia </a:t>
            </a:r>
            <a:r>
              <a:rPr lang="sk-SK" sz="3000" dirty="0" err="1" smtClean="0"/>
              <a:t>Milošovičová</a:t>
            </a:r>
            <a:endParaRPr lang="sk-SK" sz="3000" dirty="0" smtClean="0"/>
          </a:p>
          <a:p>
            <a:r>
              <a:rPr lang="sk-SK" sz="3000" dirty="0" smtClean="0"/>
              <a:t>Po zmenách v súbore prichádza na režisérsku </a:t>
            </a:r>
            <a:r>
              <a:rPr lang="sk-SK" sz="3000" dirty="0"/>
              <a:t>stoličku čerstvá absolventka réžie na VŠMU Kristína </a:t>
            </a:r>
            <a:r>
              <a:rPr lang="sk-SK" sz="3000" dirty="0" err="1" smtClean="0"/>
              <a:t>Chlepková</a:t>
            </a:r>
            <a:endParaRPr lang="sk-SK" sz="3000" dirty="0" smtClean="0"/>
          </a:p>
          <a:p>
            <a:r>
              <a:rPr lang="sk-SK" sz="3000" dirty="0" smtClean="0"/>
              <a:t>Nasleduje oboznamovanie sa režisérky so súborom, skúšky a najmä improvizácie</a:t>
            </a:r>
          </a:p>
          <a:p>
            <a:r>
              <a:rPr lang="sk-SK" sz="3000" dirty="0" smtClean="0"/>
              <a:t>Súbor sa </a:t>
            </a:r>
            <a:r>
              <a:rPr lang="sk-SK" sz="3000" dirty="0"/>
              <a:t>predstavil v rámci akcie Noc </a:t>
            </a:r>
            <a:r>
              <a:rPr lang="sk-SK" sz="3000" dirty="0" smtClean="0"/>
              <a:t>divadiel v novembri </a:t>
            </a:r>
            <a:r>
              <a:rPr lang="sk-SK" sz="3000" dirty="0"/>
              <a:t>2013 s </a:t>
            </a:r>
            <a:r>
              <a:rPr lang="sk-SK" sz="3000" dirty="0" err="1"/>
              <a:t>workshopom</a:t>
            </a:r>
            <a:r>
              <a:rPr lang="sk-SK" sz="3000" dirty="0"/>
              <a:t> "Vidieť divadlo(m)"</a:t>
            </a:r>
            <a:endParaRPr lang="sk-SK" sz="3000" dirty="0" smtClean="0"/>
          </a:p>
        </p:txBody>
      </p:sp>
    </p:spTree>
    <p:extLst>
      <p:ext uri="{BB962C8B-B14F-4D97-AF65-F5344CB8AC3E}">
        <p14:creationId xmlns:p14="http://schemas.microsoft.com/office/powerpoint/2010/main" val="2887657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3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51720" y="116632"/>
            <a:ext cx="6336704" cy="1287016"/>
          </a:xfrm>
        </p:spPr>
        <p:txBody>
          <a:bodyPr>
            <a:normAutofit/>
          </a:bodyPr>
          <a:lstStyle/>
          <a:p>
            <a:r>
              <a:rPr lang="sk-SK" sz="4800" b="1" dirty="0" smtClean="0">
                <a:solidFill>
                  <a:srgbClr val="DB820B"/>
                </a:solidFill>
              </a:rPr>
              <a:t>2014</a:t>
            </a:r>
            <a:r>
              <a:rPr lang="sk-SK" sz="4800" b="1" dirty="0">
                <a:solidFill>
                  <a:srgbClr val="DB820B"/>
                </a:solidFill>
              </a:rPr>
              <a:t>: </a:t>
            </a:r>
            <a:r>
              <a:rPr lang="sk-SK" sz="4800" b="1" dirty="0" smtClean="0">
                <a:solidFill>
                  <a:srgbClr val="DB820B"/>
                </a:solidFill>
              </a:rPr>
              <a:t>„Jubilejný“ rok</a:t>
            </a:r>
            <a:endParaRPr lang="sk-SK" sz="4800" b="1" dirty="0">
              <a:solidFill>
                <a:srgbClr val="DB820B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835696" y="1268760"/>
            <a:ext cx="6912768" cy="5328592"/>
          </a:xfrm>
        </p:spPr>
        <p:txBody>
          <a:bodyPr>
            <a:noAutofit/>
          </a:bodyPr>
          <a:lstStyle/>
          <a:p>
            <a:r>
              <a:rPr lang="sk-SK" sz="3000" dirty="0" smtClean="0"/>
              <a:t>Prichádza nová posila L. M. </a:t>
            </a:r>
            <a:r>
              <a:rPr lang="sk-SK" sz="3000" dirty="0" err="1" smtClean="0"/>
              <a:t>Pataková</a:t>
            </a:r>
            <a:endParaRPr lang="sk-SK" sz="3000" dirty="0" smtClean="0"/>
          </a:p>
          <a:p>
            <a:r>
              <a:rPr lang="sk-SK" sz="3000" dirty="0"/>
              <a:t>Podpora cez grant MK SR a </a:t>
            </a:r>
            <a:r>
              <a:rPr lang="sk-SK" sz="3000" dirty="0" err="1"/>
              <a:t>fi</a:t>
            </a:r>
            <a:r>
              <a:rPr lang="sk-SK" sz="3000" dirty="0"/>
              <a:t>. </a:t>
            </a:r>
            <a:r>
              <a:rPr lang="sk-SK" sz="3000" dirty="0" err="1" smtClean="0"/>
              <a:t>BoraSort</a:t>
            </a:r>
            <a:endParaRPr lang="sk-SK" sz="3000" dirty="0" smtClean="0"/>
          </a:p>
          <a:p>
            <a:r>
              <a:rPr lang="sk-SK" sz="3000" dirty="0" smtClean="0"/>
              <a:t>Na jar bola naštudovaná v </a:t>
            </a:r>
            <a:r>
              <a:rPr lang="sk-SK" sz="3000" dirty="0"/>
              <a:t>poradí už </a:t>
            </a:r>
            <a:r>
              <a:rPr lang="sk-SK" sz="3000" dirty="0" smtClean="0"/>
              <a:t>tretia hra – trpká komédia Jubileum od </a:t>
            </a:r>
            <a:r>
              <a:rPr lang="sk-SK" sz="3000" dirty="0" err="1"/>
              <a:t>Georga</a:t>
            </a:r>
            <a:r>
              <a:rPr lang="sk-SK" sz="3000" dirty="0"/>
              <a:t> </a:t>
            </a:r>
            <a:r>
              <a:rPr lang="sk-SK" sz="3000" dirty="0" err="1" smtClean="0"/>
              <a:t>Taboriho</a:t>
            </a:r>
            <a:endParaRPr lang="sk-SK" sz="3000" dirty="0" smtClean="0"/>
          </a:p>
          <a:p>
            <a:r>
              <a:rPr lang="sk-SK" sz="3000" dirty="0" smtClean="0"/>
              <a:t>Premiéra </a:t>
            </a:r>
            <a:r>
              <a:rPr lang="pt-BR" sz="3000" dirty="0"/>
              <a:t>11. a 12. júna </a:t>
            </a:r>
            <a:r>
              <a:rPr lang="pt-BR" sz="3000" dirty="0" smtClean="0"/>
              <a:t>2014</a:t>
            </a:r>
            <a:r>
              <a:rPr lang="sk-SK" sz="3000" dirty="0" smtClean="0"/>
              <a:t> v</a:t>
            </a:r>
            <a:r>
              <a:rPr lang="pt-BR" sz="3000" dirty="0" smtClean="0"/>
              <a:t> Štúdi</a:t>
            </a:r>
            <a:r>
              <a:rPr lang="sk-SK" sz="3000" dirty="0" smtClean="0"/>
              <a:t>u</a:t>
            </a:r>
            <a:r>
              <a:rPr lang="pt-BR" sz="3000" dirty="0" smtClean="0"/>
              <a:t> </a:t>
            </a:r>
            <a:r>
              <a:rPr lang="pt-BR" sz="3000" dirty="0"/>
              <a:t>12</a:t>
            </a:r>
            <a:endParaRPr lang="sk-SK" sz="3000" dirty="0" smtClean="0"/>
          </a:p>
          <a:p>
            <a:r>
              <a:rPr lang="sk-SK" sz="3000" dirty="0" smtClean="0"/>
              <a:t>Reprízy: Štúdio 12 a DAB Nitra, príspevok</a:t>
            </a:r>
          </a:p>
          <a:p>
            <a:r>
              <a:rPr lang="sk-SK" sz="3000" dirty="0" smtClean="0"/>
              <a:t>Režisérka </a:t>
            </a:r>
            <a:r>
              <a:rPr lang="sk-SK" sz="3000" dirty="0" err="1" smtClean="0"/>
              <a:t>Chlepková</a:t>
            </a:r>
            <a:r>
              <a:rPr lang="sk-SK" sz="3000" dirty="0" smtClean="0"/>
              <a:t> odchádza do zahraničia</a:t>
            </a:r>
          </a:p>
          <a:p>
            <a:endParaRPr lang="sk-SK" sz="3000" dirty="0" smtClean="0"/>
          </a:p>
        </p:txBody>
      </p:sp>
      <p:pic>
        <p:nvPicPr>
          <p:cNvPr id="4" name="Jubileum_prispevo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00392" y="479715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67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586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48680"/>
            <a:ext cx="8744599" cy="5832648"/>
          </a:xfrm>
        </p:spPr>
      </p:pic>
    </p:spTree>
    <p:extLst>
      <p:ext uri="{BB962C8B-B14F-4D97-AF65-F5344CB8AC3E}">
        <p14:creationId xmlns:p14="http://schemas.microsoft.com/office/powerpoint/2010/main" val="288061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obsah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8636641" cy="5760640"/>
          </a:xfrm>
        </p:spPr>
      </p:pic>
    </p:spTree>
    <p:extLst>
      <p:ext uri="{BB962C8B-B14F-4D97-AF65-F5344CB8AC3E}">
        <p14:creationId xmlns:p14="http://schemas.microsoft.com/office/powerpoint/2010/main" val="72980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obsah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4664"/>
            <a:ext cx="8744599" cy="5832648"/>
          </a:xfrm>
        </p:spPr>
      </p:pic>
    </p:spTree>
    <p:extLst>
      <p:ext uri="{BB962C8B-B14F-4D97-AF65-F5344CB8AC3E}">
        <p14:creationId xmlns:p14="http://schemas.microsoft.com/office/powerpoint/2010/main" val="180183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Zástupný symbol obsahu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76672"/>
            <a:ext cx="8640960" cy="5763521"/>
          </a:xfrm>
        </p:spPr>
      </p:pic>
    </p:spTree>
    <p:extLst>
      <p:ext uri="{BB962C8B-B14F-4D97-AF65-F5344CB8AC3E}">
        <p14:creationId xmlns:p14="http://schemas.microsoft.com/office/powerpoint/2010/main" val="34423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0"/>
            <a:ext cx="4700569" cy="6874583"/>
          </a:xfrm>
        </p:spPr>
      </p:pic>
    </p:spTree>
    <p:extLst>
      <p:ext uri="{BB962C8B-B14F-4D97-AF65-F5344CB8AC3E}">
        <p14:creationId xmlns:p14="http://schemas.microsoft.com/office/powerpoint/2010/main" val="55152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51720" y="116632"/>
            <a:ext cx="6336704" cy="1287016"/>
          </a:xfrm>
        </p:spPr>
        <p:txBody>
          <a:bodyPr>
            <a:normAutofit/>
          </a:bodyPr>
          <a:lstStyle/>
          <a:p>
            <a:r>
              <a:rPr lang="sk-SK" sz="4800" b="1" dirty="0" smtClean="0">
                <a:solidFill>
                  <a:srgbClr val="DB820B"/>
                </a:solidFill>
              </a:rPr>
              <a:t>2015: Rok festivalu</a:t>
            </a:r>
            <a:endParaRPr lang="sk-SK" sz="4800" b="1" dirty="0">
              <a:solidFill>
                <a:srgbClr val="DB820B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835696" y="1196752"/>
            <a:ext cx="6912768" cy="5328592"/>
          </a:xfrm>
        </p:spPr>
        <p:txBody>
          <a:bodyPr>
            <a:noAutofit/>
          </a:bodyPr>
          <a:lstStyle/>
          <a:p>
            <a:r>
              <a:rPr lang="sk-SK" sz="3000" dirty="0" smtClean="0"/>
              <a:t>Prichádza nová členka súboru Zuzana </a:t>
            </a:r>
            <a:r>
              <a:rPr lang="sk-SK" sz="3000" dirty="0" err="1" smtClean="0"/>
              <a:t>Hrebičíková</a:t>
            </a:r>
            <a:endParaRPr lang="sk-SK" sz="3000" dirty="0" smtClean="0"/>
          </a:p>
          <a:p>
            <a:r>
              <a:rPr lang="sk-SK" sz="3000" dirty="0"/>
              <a:t>R</a:t>
            </a:r>
            <a:r>
              <a:rPr lang="sk-SK" sz="3000" dirty="0" smtClean="0"/>
              <a:t>ežisérsku taktovku </a:t>
            </a:r>
            <a:r>
              <a:rPr lang="sk-SK" sz="3000" dirty="0"/>
              <a:t>preberá </a:t>
            </a:r>
            <a:r>
              <a:rPr lang="sk-SK" sz="3000" dirty="0" smtClean="0"/>
              <a:t>mladá režisérka </a:t>
            </a:r>
            <a:r>
              <a:rPr lang="sk-SK" sz="3000" dirty="0"/>
              <a:t>Katarína Jánošová </a:t>
            </a:r>
            <a:r>
              <a:rPr lang="sk-SK" sz="3000" dirty="0" err="1"/>
              <a:t>Lesayová</a:t>
            </a:r>
            <a:r>
              <a:rPr lang="sk-SK" sz="3000" dirty="0"/>
              <a:t>, absolventka réžie a dramaturgie na </a:t>
            </a:r>
            <a:r>
              <a:rPr lang="sk-SK" sz="3000" dirty="0" smtClean="0"/>
              <a:t>VŠMU</a:t>
            </a:r>
          </a:p>
          <a:p>
            <a:r>
              <a:rPr lang="it-IT" sz="3000" dirty="0" smtClean="0"/>
              <a:t>Vystú</a:t>
            </a:r>
            <a:r>
              <a:rPr lang="sk-SK" sz="3000" dirty="0" err="1" smtClean="0"/>
              <a:t>penie</a:t>
            </a:r>
            <a:r>
              <a:rPr lang="sk-SK" sz="3000" dirty="0" smtClean="0"/>
              <a:t> </a:t>
            </a:r>
            <a:r>
              <a:rPr lang="it-IT" sz="3000" dirty="0" smtClean="0"/>
              <a:t>na </a:t>
            </a:r>
            <a:r>
              <a:rPr lang="it-IT" sz="3000" dirty="0"/>
              <a:t>Festivale DIVNÉ </a:t>
            </a:r>
            <a:r>
              <a:rPr lang="it-IT" sz="3000" dirty="0" smtClean="0"/>
              <a:t>VECI</a:t>
            </a:r>
            <a:r>
              <a:rPr lang="sk-SK" sz="3000" dirty="0" smtClean="0"/>
              <a:t> v Starej Turej</a:t>
            </a:r>
          </a:p>
          <a:p>
            <a:r>
              <a:rPr lang="sk-SK" sz="3000" dirty="0" smtClean="0"/>
              <a:t>Účasť na 1. zahraničnom festivale </a:t>
            </a:r>
            <a:r>
              <a:rPr lang="sk-SK" sz="3000" dirty="0" err="1" smtClean="0"/>
              <a:t>Blind</a:t>
            </a:r>
            <a:r>
              <a:rPr lang="sk-SK" sz="3000" dirty="0" smtClean="0"/>
              <a:t> in </a:t>
            </a:r>
            <a:r>
              <a:rPr lang="sk-SK" sz="3000" dirty="0" err="1" smtClean="0"/>
              <a:t>Theatre</a:t>
            </a:r>
            <a:r>
              <a:rPr lang="sk-SK" sz="3000" dirty="0" smtClean="0"/>
              <a:t> v Záhrebe, október 2015</a:t>
            </a:r>
          </a:p>
          <a:p>
            <a:endParaRPr lang="sk-SK" sz="3000" dirty="0" smtClean="0"/>
          </a:p>
        </p:txBody>
      </p:sp>
    </p:spTree>
    <p:extLst>
      <p:ext uri="{BB962C8B-B14F-4D97-AF65-F5344CB8AC3E}">
        <p14:creationId xmlns:p14="http://schemas.microsoft.com/office/powerpoint/2010/main" val="1647646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51720" y="116632"/>
            <a:ext cx="6336704" cy="1287016"/>
          </a:xfrm>
        </p:spPr>
        <p:txBody>
          <a:bodyPr>
            <a:normAutofit/>
          </a:bodyPr>
          <a:lstStyle/>
          <a:p>
            <a:r>
              <a:rPr lang="sk-SK" sz="4800" b="1" dirty="0" smtClean="0">
                <a:solidFill>
                  <a:srgbClr val="DB820B"/>
                </a:solidFill>
              </a:rPr>
              <a:t>2016: Rok vzťahov</a:t>
            </a:r>
            <a:endParaRPr lang="sk-SK" sz="4800" b="1" dirty="0">
              <a:solidFill>
                <a:srgbClr val="DB820B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835696" y="1196752"/>
            <a:ext cx="6912768" cy="5328592"/>
          </a:xfrm>
        </p:spPr>
        <p:txBody>
          <a:bodyPr>
            <a:noAutofit/>
          </a:bodyPr>
          <a:lstStyle/>
          <a:p>
            <a:r>
              <a:rPr lang="sk-SK" sz="3000" dirty="0" smtClean="0"/>
              <a:t>Súbor posilnil študent herectva Martin Bednár a herec/ režisér Michal Jánoš</a:t>
            </a:r>
          </a:p>
          <a:p>
            <a:r>
              <a:rPr lang="sk-SK" sz="3000" dirty="0" err="1" smtClean="0"/>
              <a:t>Zrakáč</a:t>
            </a:r>
            <a:r>
              <a:rPr lang="sk-SK" sz="3000" dirty="0" smtClean="0"/>
              <a:t> naštudoval prvú autorskú hru na základe vlastných improvizačných scénok s témou Dona Juana</a:t>
            </a:r>
          </a:p>
          <a:p>
            <a:r>
              <a:rPr lang="sk-SK" sz="3000" dirty="0" smtClean="0"/>
              <a:t>Komédia </a:t>
            </a:r>
            <a:r>
              <a:rPr lang="sk-SK" sz="3000" dirty="0" err="1" smtClean="0"/>
              <a:t>Vzťahovačky</a:t>
            </a:r>
            <a:r>
              <a:rPr lang="sk-SK" sz="3000" dirty="0" smtClean="0"/>
              <a:t> mala premiéru 29.6.2016 v Štúdiu 12 - ukážka</a:t>
            </a:r>
          </a:p>
          <a:p>
            <a:r>
              <a:rPr lang="sk-SK" sz="3000" dirty="0" smtClean="0"/>
              <a:t>Repríza je plánovaná na polovicu decembra 2016 </a:t>
            </a:r>
            <a:r>
              <a:rPr lang="en-US" sz="3000" dirty="0" smtClean="0"/>
              <a:t>(</a:t>
            </a:r>
            <a:r>
              <a:rPr lang="en-US" sz="3000" dirty="0" err="1" smtClean="0"/>
              <a:t>bli</a:t>
            </a:r>
            <a:r>
              <a:rPr lang="sk-SK" sz="3000" dirty="0" err="1" smtClean="0"/>
              <a:t>žšie</a:t>
            </a:r>
            <a:r>
              <a:rPr lang="sk-SK" sz="3000" dirty="0" smtClean="0"/>
              <a:t> </a:t>
            </a:r>
            <a:r>
              <a:rPr lang="sk-SK" sz="3000" dirty="0" err="1" smtClean="0"/>
              <a:t>info</a:t>
            </a:r>
            <a:r>
              <a:rPr lang="sk-SK" sz="3000" dirty="0" smtClean="0"/>
              <a:t> zverejníme včas na webe divadla</a:t>
            </a:r>
            <a:r>
              <a:rPr lang="en-US" sz="3000" dirty="0" smtClean="0"/>
              <a:t>)</a:t>
            </a:r>
            <a:endParaRPr lang="sk-SK" sz="3000" dirty="0" smtClean="0"/>
          </a:p>
        </p:txBody>
      </p:sp>
    </p:spTree>
    <p:extLst>
      <p:ext uri="{BB962C8B-B14F-4D97-AF65-F5344CB8AC3E}">
        <p14:creationId xmlns:p14="http://schemas.microsoft.com/office/powerpoint/2010/main" val="3495479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585025" y="2492896"/>
            <a:ext cx="7164288" cy="280831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sk-SK" b="1" dirty="0">
                <a:solidFill>
                  <a:srgbClr val="DB820B"/>
                </a:solidFill>
                <a:latin typeface="+mj-lt"/>
                <a:ea typeface="+mj-ea"/>
                <a:cs typeface="+mj-cs"/>
                <a:sym typeface="Wingdings" panose="05000000000000000000" pitchFamily="2" charset="2"/>
              </a:rPr>
              <a:t>Divadlo </a:t>
            </a:r>
            <a:r>
              <a:rPr lang="sk-SK" b="1" dirty="0" err="1">
                <a:solidFill>
                  <a:srgbClr val="DB820B"/>
                </a:solidFill>
                <a:latin typeface="+mj-lt"/>
                <a:ea typeface="+mj-ea"/>
                <a:cs typeface="+mj-cs"/>
                <a:sym typeface="Wingdings" panose="05000000000000000000" pitchFamily="2" charset="2"/>
              </a:rPr>
              <a:t>Zrakáč</a:t>
            </a:r>
            <a:endParaRPr lang="sk-SK" b="1" dirty="0">
              <a:solidFill>
                <a:srgbClr val="DB820B"/>
              </a:solidFill>
              <a:latin typeface="+mj-lt"/>
              <a:ea typeface="+mj-ea"/>
              <a:cs typeface="+mj-cs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sk-SK" sz="1400" b="1" dirty="0">
              <a:solidFill>
                <a:srgbClr val="DB820B"/>
              </a:solidFill>
              <a:latin typeface="+mj-lt"/>
              <a:ea typeface="+mj-ea"/>
              <a:cs typeface="+mj-cs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sk-SK" b="1" dirty="0" err="1">
                <a:solidFill>
                  <a:srgbClr val="DB820B"/>
                </a:solidFill>
                <a:latin typeface="+mj-lt"/>
                <a:ea typeface="+mj-ea"/>
                <a:cs typeface="+mj-cs"/>
              </a:rPr>
              <a:t>silvia.milosovicova@gmail.com</a:t>
            </a:r>
            <a:endParaRPr lang="sk-SK" b="1" dirty="0">
              <a:solidFill>
                <a:srgbClr val="DB820B"/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sk-SK" b="1" dirty="0" err="1" smtClean="0">
                <a:solidFill>
                  <a:srgbClr val="DB820B"/>
                </a:solidFill>
                <a:latin typeface="+mj-lt"/>
                <a:ea typeface="+mj-ea"/>
                <a:cs typeface="+mj-cs"/>
              </a:rPr>
              <a:t>www.divadlozrakac.sk</a:t>
            </a:r>
            <a:endParaRPr lang="sk-SK" b="1" dirty="0" smtClean="0">
              <a:solidFill>
                <a:srgbClr val="DB820B"/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sk-SK" b="1" dirty="0" err="1" smtClean="0">
                <a:solidFill>
                  <a:srgbClr val="DB820B"/>
                </a:solidFill>
                <a:latin typeface="+mj-lt"/>
                <a:ea typeface="+mj-ea"/>
                <a:cs typeface="+mj-cs"/>
              </a:rPr>
              <a:t>www.facebook.com</a:t>
            </a:r>
            <a:r>
              <a:rPr lang="sk-SK" b="1" dirty="0" smtClean="0">
                <a:solidFill>
                  <a:srgbClr val="DB820B"/>
                </a:solidFill>
                <a:latin typeface="+mj-lt"/>
                <a:ea typeface="+mj-ea"/>
                <a:cs typeface="+mj-cs"/>
              </a:rPr>
              <a:t>/</a:t>
            </a:r>
            <a:r>
              <a:rPr lang="sk-SK" b="1" dirty="0" err="1" smtClean="0">
                <a:solidFill>
                  <a:srgbClr val="DB820B"/>
                </a:solidFill>
                <a:latin typeface="+mj-lt"/>
                <a:ea typeface="+mj-ea"/>
                <a:cs typeface="+mj-cs"/>
              </a:rPr>
              <a:t>DivadloZrakac</a:t>
            </a:r>
            <a:endParaRPr lang="sk-SK" b="1" dirty="0">
              <a:solidFill>
                <a:srgbClr val="DB820B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429" y="764704"/>
            <a:ext cx="1080120" cy="119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42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669</TotalTime>
  <Words>492</Words>
  <Application>Microsoft Office PowerPoint</Application>
  <PresentationFormat>Prezentácia na obrazovke (4:3)</PresentationFormat>
  <Paragraphs>56</Paragraphs>
  <Slides>25</Slides>
  <Notes>0</Notes>
  <HiddenSlides>0</HiddenSlides>
  <MMClips>3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25</vt:i4>
      </vt:variant>
    </vt:vector>
  </HeadingPairs>
  <TitlesOfParts>
    <vt:vector size="26" baseType="lpstr">
      <vt:lpstr>Motív Office</vt:lpstr>
      <vt:lpstr>ZRAKÁČ divadelný súbor nevidiacich, slabozrakých a vidiacich hercov</vt:lpstr>
      <vt:lpstr>Vznik divadla</vt:lpstr>
      <vt:lpstr>Prvé kroky</vt:lpstr>
      <vt:lpstr>2010: Rok Shakespearea</vt:lpstr>
      <vt:lpstr>Prezentácia programu PowerPoint</vt:lpstr>
      <vt:lpstr>Prezentácia programu PowerPoint</vt:lpstr>
      <vt:lpstr>Prezentácia programu PowerPoint</vt:lpstr>
      <vt:lpstr>Prezentácia programu PowerPoint</vt:lpstr>
      <vt:lpstr>2011: Rok repríz</vt:lpstr>
      <vt:lpstr>2012: Rok šibalstiev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2013: Rok improvizácií</vt:lpstr>
      <vt:lpstr>2014: „Jubilejný“ rok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2015: Rok festivalu</vt:lpstr>
      <vt:lpstr>2016: Rok vzťahov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Stanislav Sokol</dc:creator>
  <cp:lastModifiedBy>Slavo</cp:lastModifiedBy>
  <cp:revision>63</cp:revision>
  <dcterms:created xsi:type="dcterms:W3CDTF">2016-08-24T16:55:26Z</dcterms:created>
  <dcterms:modified xsi:type="dcterms:W3CDTF">2016-10-31T17:56:04Z</dcterms:modified>
</cp:coreProperties>
</file>